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87" r:id="rId5"/>
    <p:sldId id="283" r:id="rId6"/>
    <p:sldId id="260" r:id="rId7"/>
    <p:sldId id="293" r:id="rId8"/>
    <p:sldId id="288" r:id="rId9"/>
    <p:sldId id="289" r:id="rId10"/>
    <p:sldId id="291" r:id="rId11"/>
    <p:sldId id="292" r:id="rId12"/>
    <p:sldId id="285" r:id="rId13"/>
    <p:sldId id="286" r:id="rId14"/>
    <p:sldId id="281" r:id="rId15"/>
    <p:sldId id="282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5F5F5F"/>
    <a:srgbClr val="808080"/>
    <a:srgbClr val="4D4D4D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703" autoAdjust="0"/>
    <p:restoredTop sz="94620" autoAdjust="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3024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32"/>
    </p:cViewPr>
  </p:sorterViewPr>
  <p:notesViewPr>
    <p:cSldViewPr>
      <p:cViewPr varScale="1">
        <p:scale>
          <a:sx n="61" d="100"/>
          <a:sy n="61" d="100"/>
        </p:scale>
        <p:origin x="-1116" y="-8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CBA1F9-FBC5-4EA9-94A8-CE837D5F3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10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3461C5-593B-4C2E-A9B5-F6DB5E03D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821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381000"/>
            <a:ext cx="7162800" cy="990600"/>
          </a:xfrm>
        </p:spPr>
        <p:txBody>
          <a:bodyPr/>
          <a:lstStyle>
            <a:lvl1pPr algn="r">
              <a:lnSpc>
                <a:spcPct val="90000"/>
              </a:lnSpc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dirty="0" smtClean="0"/>
              <a:t>Submission by NL Hydro Related to Phase I of the Outage Inquiry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1524000"/>
            <a:ext cx="7162800" cy="609600"/>
          </a:xfrm>
        </p:spPr>
        <p:txBody>
          <a:bodyPr/>
          <a:lstStyle>
            <a:lvl1pPr marL="0" indent="0" algn="r">
              <a:buFontTx/>
              <a:buNone/>
              <a:defRPr sz="1800" b="0" baseline="0"/>
            </a:lvl1pPr>
          </a:lstStyle>
          <a:p>
            <a:pPr lvl="0"/>
            <a:r>
              <a:rPr lang="en-US" altLang="en-US" noProof="0" dirty="0" smtClean="0"/>
              <a:t>Public Hearing – Board of Commissioners of Public Utilities</a:t>
            </a:r>
          </a:p>
          <a:p>
            <a:pPr lvl="0"/>
            <a:r>
              <a:rPr lang="en-CA" altLang="en-US" sz="1400" noProof="0" dirty="0" smtClean="0"/>
              <a:t>Rob Henderson - Vice-President, Hydro - March 30, 2015</a:t>
            </a:r>
            <a:endParaRPr lang="en-US" alt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9E459-BE4E-446B-A484-0B56D1105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701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7E060-4F62-4BF7-8859-8207FC0AC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6074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72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23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284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53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01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62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7912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9313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43400" y="6400800"/>
            <a:ext cx="457200" cy="323850"/>
          </a:xfrm>
        </p:spPr>
        <p:txBody>
          <a:bodyPr/>
          <a:lstStyle>
            <a:lvl1pPr>
              <a:defRPr/>
            </a:lvl1pPr>
          </a:lstStyle>
          <a:p>
            <a:fld id="{D521CF4C-A691-47DD-9431-D8F362954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452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085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38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30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A8B78-C484-42F1-89B6-9FE6E0B89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1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337E2-277A-4EDE-9CF3-148B5D735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12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514826-96B3-41A0-B763-B7F67070A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736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54584-B417-4408-9983-1C2C1B3DF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782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EEB8FB-D91D-4744-9277-19ECE10C6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900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8C841-7E4B-404C-BDD3-77D0E341F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23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5867B3-F68F-4C58-87FE-AE4E97162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5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457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fld id="{9748E5D8-697F-4666-AB78-3AB0B018D8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808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8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1409700"/>
            <a:ext cx="9144000" cy="16383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1716088"/>
            <a:ext cx="7737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8" name="Picture 10" descr="Hydro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8288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CA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  <a:p>
            <a:pPr algn="r">
              <a:lnSpc>
                <a:spcPct val="90000"/>
              </a:lnSpc>
            </a:pPr>
            <a:r>
              <a:rPr lang="en-CA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 of the Outage Inquiry</a:t>
            </a:r>
            <a:endParaRPr lang="en-US" sz="40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Board of Commissioners of Public Utilities</a:t>
            </a:r>
          </a:p>
          <a:p>
            <a:pPr algn="r"/>
            <a:r>
              <a:rPr lang="en-CA" sz="1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March 30, 2015</a:t>
            </a:r>
            <a:endParaRPr lang="en-US" sz="14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95231"/>
            <a:ext cx="6248400" cy="56224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F4C-A691-47DD-9431-D8F36295473D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245403"/>
              </p:ext>
            </p:extLst>
          </p:nvPr>
        </p:nvGraphicFramePr>
        <p:xfrm>
          <a:off x="6324600" y="1061850"/>
          <a:ext cx="2438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T-001 Level 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24 Hour Generation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Reserve Forecast – reserves less than largest gen. unit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605549"/>
              </p:ext>
            </p:extLst>
          </p:nvPr>
        </p:nvGraphicFramePr>
        <p:xfrm>
          <a:off x="6324600" y="2633350"/>
          <a:ext cx="24384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T-001 Level 3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</a:t>
                      </a:r>
                      <a:r>
                        <a:rPr lang="en-US" sz="1600" baseline="0" dirty="0" smtClean="0"/>
                        <a:t> day Generation Reserve Margin less than half largest gen. unit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7453430"/>
              </p:ext>
            </p:extLst>
          </p:nvPr>
        </p:nvGraphicFramePr>
        <p:xfrm>
          <a:off x="6353300" y="4038600"/>
          <a:ext cx="24384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T-001 Level 4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Generation Shortfall Imminent – No</a:t>
                      </a:r>
                      <a:r>
                        <a:rPr lang="en-US" sz="1600" baseline="0" dirty="0" smtClean="0"/>
                        <a:t> Reserve Margins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2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/>
              <a:t>Customer Service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Updated Hydro’s list </a:t>
            </a:r>
            <a:r>
              <a:rPr lang="en-CA" altLang="en-US" sz="2400" dirty="0"/>
              <a:t>of priority </a:t>
            </a:r>
            <a:r>
              <a:rPr lang="en-CA" altLang="en-US" sz="2400" dirty="0" smtClean="0"/>
              <a:t>feeders, identified </a:t>
            </a:r>
            <a:r>
              <a:rPr lang="en-CA" altLang="en-US" sz="2400" dirty="0"/>
              <a:t>sensitive customers, </a:t>
            </a:r>
            <a:r>
              <a:rPr lang="en-CA" altLang="en-US" sz="2400" dirty="0" smtClean="0"/>
              <a:t>and developed </a:t>
            </a:r>
            <a:r>
              <a:rPr lang="en-CA" altLang="en-US" sz="2400" dirty="0"/>
              <a:t>a feeder rotation </a:t>
            </a:r>
            <a:r>
              <a:rPr lang="en-CA" altLang="en-US" sz="2400" dirty="0" smtClean="0"/>
              <a:t>list</a:t>
            </a:r>
            <a:endParaRPr lang="en-CA" altLang="en-US" sz="24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Completed </a:t>
            </a:r>
            <a:r>
              <a:rPr lang="en-CA" altLang="en-US" sz="2400" dirty="0"/>
              <a:t>a joint customer research project with </a:t>
            </a:r>
            <a:r>
              <a:rPr lang="en-CA" altLang="en-US" sz="2400" dirty="0" smtClean="0"/>
              <a:t>Newfoundland Power to </a:t>
            </a:r>
            <a:r>
              <a:rPr lang="en-CA" altLang="en-US" sz="2400" dirty="0"/>
              <a:t>better understand customer outage-related needs and </a:t>
            </a:r>
            <a:r>
              <a:rPr lang="en-CA" altLang="en-US" sz="2400" dirty="0" smtClean="0"/>
              <a:t>expectations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Streamlined processes for information sharing between System Operations and other internal stakeholder groups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Continuing to evaluate </a:t>
            </a:r>
            <a:r>
              <a:rPr lang="en-CA" altLang="en-US" sz="2400" dirty="0"/>
              <a:t>an expansion of </a:t>
            </a:r>
            <a:r>
              <a:rPr lang="en-CA" altLang="en-US" sz="2400" dirty="0" smtClean="0"/>
              <a:t>on-line customer </a:t>
            </a:r>
            <a:r>
              <a:rPr lang="en-CA" altLang="en-US" sz="2400" dirty="0"/>
              <a:t>contact/outage </a:t>
            </a:r>
            <a:r>
              <a:rPr lang="en-CA" altLang="en-US" sz="2400" dirty="0" smtClean="0"/>
              <a:t>management technologies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In future, Hydro will consider new notification technologies, such as texting, in its customer communications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59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dirty="0" smtClean="0"/>
              <a:t>New Combustion Turbine (CT)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Application made to the Board on April 10, 2014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Board order approving the CT was issued on May 7, 2014, in which the Board acknowledged the short time frame for Project completion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Public tender was issued on April 7 and closed on April 21; the contract was awarded on May 16, and site clearing began on June 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Extremely aggressive timeline for a capital project of this magnitude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Regular updates were provided to the Board throughout construction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Project is within budget and has been carried out safely and with due regard to the environment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The CT was synchronized and available for emergency support to the grid as of January 21, and was fully available as of February 27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The CT was not required to meet system supply needs prior to its full in-service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F4C-A691-47DD-9431-D8F36295473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Conclusion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Hydro apologizes to customers for the hardship they experienced due to the events of last January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Hydro has taken action in response to its own investigation and the recommendations from the Phase I Outage </a:t>
            </a:r>
            <a:r>
              <a:rPr lang="en-CA" altLang="en-US" sz="22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nquiry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Hydro remains committed to ensuring a reliable and least cost power supply to the residents and businesses of the province, and to timely and effective communications with its customers and stakeholders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Hydro will continue to work with all stakeholders in meeting this mandate and ensuring their confidence in Hydro’s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Hydro would like to thank all its employees, </a:t>
            </a:r>
            <a:r>
              <a:rPr lang="en-CA" altLang="en-US" sz="2200" dirty="0">
                <a:solidFill>
                  <a:schemeClr val="bg2">
                    <a:lumMod val="75000"/>
                  </a:schemeClr>
                </a:solidFill>
              </a:rPr>
              <a:t>who are committed to  delivering safe and reliable electricity every </a:t>
            </a:r>
            <a:r>
              <a:rPr lang="en-CA" altLang="en-US" sz="2200" dirty="0" smtClean="0">
                <a:solidFill>
                  <a:schemeClr val="bg2">
                    <a:lumMod val="75000"/>
                  </a:schemeClr>
                </a:solidFill>
              </a:rPr>
              <a:t>day, and acknowledge  those who worked hard during the outages to restore power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altLang="en-US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altLang="en-US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04800"/>
            <a:ext cx="84582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+mj-lt"/>
                <a:ea typeface="+mj-ea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8080"/>
                </a:solidFill>
                <a:latin typeface="Calibri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r>
              <a:rPr lang="en-CA" sz="2400" b="0" dirty="0" smtClean="0">
                <a:solidFill>
                  <a:srgbClr val="6A737B"/>
                </a:solidFill>
                <a:cs typeface="+mj-cs"/>
              </a:rPr>
              <a:t>A proud, diverse energy company, whose people are committed</a:t>
            </a:r>
            <a:br>
              <a:rPr lang="en-CA" sz="2400" b="0" dirty="0" smtClean="0">
                <a:solidFill>
                  <a:srgbClr val="6A737B"/>
                </a:solidFill>
                <a:cs typeface="+mj-cs"/>
              </a:rPr>
            </a:br>
            <a:r>
              <a:rPr lang="en-CA" sz="2400" b="0" dirty="0" smtClean="0">
                <a:solidFill>
                  <a:srgbClr val="6A737B"/>
                </a:solidFill>
                <a:cs typeface="+mj-cs"/>
              </a:rPr>
              <a:t>to building a bright future for Newfoundland and Labrador,</a:t>
            </a:r>
            <a:br>
              <a:rPr lang="en-CA" sz="2400" b="0" dirty="0" smtClean="0">
                <a:solidFill>
                  <a:srgbClr val="6A737B"/>
                </a:solidFill>
                <a:cs typeface="+mj-cs"/>
              </a:rPr>
            </a:br>
            <a:r>
              <a:rPr lang="en-CA" sz="2400" b="0" dirty="0" smtClean="0">
                <a:solidFill>
                  <a:srgbClr val="6A737B"/>
                </a:solidFill>
                <a:cs typeface="+mj-cs"/>
              </a:rPr>
              <a:t>unified by our core values.</a:t>
            </a:r>
            <a:endParaRPr lang="en-US" sz="2400" b="0" dirty="0" smtClean="0">
              <a:solidFill>
                <a:srgbClr val="6A737B"/>
              </a:solidFill>
              <a:cs typeface="+mj-cs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7999413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4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lang="en-CA" altLang="en-US" dirty="0" smtClean="0"/>
              <a:t>Hydro Team Members on Today’s Panel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 anchor="ctr"/>
          <a:lstStyle/>
          <a:p>
            <a:r>
              <a:rPr lang="en-CA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Rob Henderson - </a:t>
            </a:r>
            <a:r>
              <a:rPr lang="en-CA" altLang="en-US" sz="2800" dirty="0" smtClean="0">
                <a:solidFill>
                  <a:schemeClr val="bg2">
                    <a:lumMod val="75000"/>
                  </a:schemeClr>
                </a:solidFill>
              </a:rPr>
              <a:t>Vice-President, Newfoundland and Labrador Hydro</a:t>
            </a:r>
            <a:endParaRPr lang="en-CA" altLang="en-US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CA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Dawn </a:t>
            </a:r>
            <a:r>
              <a:rPr lang="en-CA" altLang="en-US" sz="2800" b="1" dirty="0" err="1" smtClean="0">
                <a:solidFill>
                  <a:schemeClr val="bg2">
                    <a:lumMod val="75000"/>
                  </a:schemeClr>
                </a:solidFill>
              </a:rPr>
              <a:t>Dalley</a:t>
            </a:r>
            <a:r>
              <a:rPr lang="en-CA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CA" altLang="en-US" sz="2800" dirty="0" smtClean="0">
                <a:solidFill>
                  <a:schemeClr val="bg2">
                    <a:lumMod val="75000"/>
                  </a:schemeClr>
                </a:solidFill>
              </a:rPr>
              <a:t>– Vice-President, Corporate Relations and Customer Service</a:t>
            </a:r>
          </a:p>
          <a:p>
            <a:r>
              <a:rPr lang="en-CA" altLang="en-US" sz="2800" b="1">
                <a:solidFill>
                  <a:schemeClr val="bg2">
                    <a:lumMod val="75000"/>
                  </a:schemeClr>
                </a:solidFill>
              </a:rPr>
              <a:t>Paul Humphries </a:t>
            </a:r>
            <a:r>
              <a:rPr lang="en-CA" altLang="en-US" sz="2800">
                <a:solidFill>
                  <a:schemeClr val="bg2">
                    <a:lumMod val="75000"/>
                  </a:schemeClr>
                </a:solidFill>
              </a:rPr>
              <a:t>- Vice-President, System Operations and </a:t>
            </a:r>
            <a:r>
              <a:rPr lang="en-CA" altLang="en-US" sz="2800" smtClean="0">
                <a:solidFill>
                  <a:schemeClr val="bg2">
                    <a:lumMod val="75000"/>
                  </a:schemeClr>
                </a:solidFill>
              </a:rPr>
              <a:t>Planning</a:t>
            </a:r>
            <a:endParaRPr lang="en-CA" altLang="en-US" sz="280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Purpose of Presentation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Considerable information already on the record</a:t>
            </a:r>
          </a:p>
          <a:p>
            <a:pPr lvl="1">
              <a:spcBef>
                <a:spcPts val="0"/>
              </a:spcBef>
            </a:pPr>
            <a:r>
              <a:rPr lang="en-CA" altLang="en-US" sz="1800" dirty="0" smtClean="0"/>
              <a:t>Initial Utility reports</a:t>
            </a:r>
          </a:p>
          <a:p>
            <a:pPr lvl="1">
              <a:spcBef>
                <a:spcPts val="0"/>
              </a:spcBef>
            </a:pPr>
            <a:r>
              <a:rPr lang="en-CA" altLang="en-US" sz="1800" dirty="0" smtClean="0"/>
              <a:t>Liberty reports and PUB Interim Report</a:t>
            </a:r>
          </a:p>
          <a:p>
            <a:pPr lvl="1">
              <a:spcBef>
                <a:spcPts val="0"/>
              </a:spcBef>
            </a:pPr>
            <a:r>
              <a:rPr lang="en-CA" altLang="en-US" sz="1800" dirty="0" smtClean="0"/>
              <a:t>Responses to Board and Intervener RFIs</a:t>
            </a:r>
          </a:p>
          <a:p>
            <a:pPr lvl="1">
              <a:spcBef>
                <a:spcPts val="0"/>
              </a:spcBef>
            </a:pPr>
            <a:r>
              <a:rPr lang="en-CA" altLang="en-US" sz="1800" dirty="0" smtClean="0"/>
              <a:t>NLH and NP responses to Liberty’s Interim and Phase I reports</a:t>
            </a:r>
          </a:p>
          <a:p>
            <a:pPr lvl="1">
              <a:spcBef>
                <a:spcPts val="0"/>
              </a:spcBef>
            </a:pPr>
            <a:r>
              <a:rPr lang="en-CA" altLang="en-US" sz="1800" dirty="0" smtClean="0"/>
              <a:t>Various reports and updates to the Board regarding actions taken in 2014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altLang="en-US" sz="2400" dirty="0" smtClean="0"/>
              <a:t>NL Hydro has substantially agreed with, and acted on, all Liberty and Board recommendations to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 smtClean="0"/>
              <a:t>This presentation addresses the specific areas of interest previously indicated by the other presenters or indicated as potential areas of cross-examination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685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Outline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CA" altLang="en-US" sz="2800" dirty="0" smtClean="0"/>
              <a:t>Background</a:t>
            </a:r>
          </a:p>
          <a:p>
            <a:r>
              <a:rPr lang="en-CA" altLang="en-US" sz="2800" dirty="0" smtClean="0"/>
              <a:t>Outage Coordination and Communication</a:t>
            </a:r>
          </a:p>
          <a:p>
            <a:r>
              <a:rPr lang="en-CA" altLang="en-US" sz="2800" dirty="0" smtClean="0"/>
              <a:t>Customer Service</a:t>
            </a:r>
          </a:p>
          <a:p>
            <a:r>
              <a:rPr lang="en-CA" altLang="en-US" sz="2800" dirty="0" smtClean="0"/>
              <a:t>The Holyrood Combustion Turbine</a:t>
            </a:r>
          </a:p>
          <a:p>
            <a:r>
              <a:rPr lang="en-CA" altLang="en-US" sz="2800" dirty="0" smtClean="0"/>
              <a:t>Conclusion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943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Background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Rotating outages required during the period January 2-8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Significant customer impact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Ongoing coordination between NL Hydro and Newfoundland Power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Internal investigation of the events included a specific review of outage coordination and communication, and customer service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Accepted the Liberty and initial Board recommendations in this regard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Recognize the necessity of thorough and timely reporting and notice to customers and all stakeholders, including the Board, with respect to potential service disruption and restoration status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Internal investigation also focussed, in part, on short-term load forecasting, generation planning and winter readiness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 smtClean="0"/>
              <a:t>Accepted the initial Liberty and Board recommendations to add additional capacity to Hydro’s system for the winter of 2014/1</a:t>
            </a:r>
            <a:r>
              <a:rPr lang="en-CA" altLang="en-US" sz="18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625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CA" sz="2800" dirty="0" smtClean="0">
                <a:latin typeface="+mj-lt"/>
              </a:rPr>
              <a:t>Ongoing contact between Hydro and Newfoundland Power Control Centres</a:t>
            </a:r>
          </a:p>
          <a:p>
            <a:r>
              <a:rPr lang="en-CA" sz="2800" dirty="0" smtClean="0">
                <a:latin typeface="+mj-lt"/>
              </a:rPr>
              <a:t>System Operating </a:t>
            </a: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Instruction T-001 - Generation Reserves -</a:t>
            </a:r>
            <a:r>
              <a:rPr lang="en-CA" sz="2800" dirty="0" smtClean="0">
                <a:latin typeface="+mj-lt"/>
              </a:rPr>
              <a:t> revised to improve coordination on reserve levels and to incorporate early notifications to stakeholders</a:t>
            </a:r>
          </a:p>
          <a:p>
            <a:r>
              <a:rPr lang="en-CA" altLang="en-US" sz="2800" dirty="0" smtClean="0"/>
              <a:t>Newfoundland </a:t>
            </a:r>
            <a:r>
              <a:rPr lang="en-CA" altLang="en-US" sz="2800" dirty="0"/>
              <a:t>Power </a:t>
            </a:r>
            <a:r>
              <a:rPr lang="en-CA" altLang="en-US" sz="2800" dirty="0" smtClean="0"/>
              <a:t>provided with expanded </a:t>
            </a:r>
            <a:r>
              <a:rPr lang="en-CA" altLang="en-US" sz="2800" dirty="0"/>
              <a:t>access to real-time system </a:t>
            </a:r>
            <a:r>
              <a:rPr lang="en-CA" altLang="en-US" sz="2800" dirty="0" smtClean="0"/>
              <a:t>data</a:t>
            </a:r>
            <a:endParaRPr lang="en-CA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F4C-A691-47DD-9431-D8F36295473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/>
              <a:t>Outage Coordination and Communication – System Operations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26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j-lt"/>
              </a:rPr>
              <a:t>Communications principles grounded by our core values: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+mj-lt"/>
              </a:rPr>
              <a:t>Open Communication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+mj-lt"/>
              </a:rPr>
              <a:t>Honesty and Trust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+mj-lt"/>
              </a:rPr>
              <a:t>Respect and Dignity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+mj-lt"/>
              </a:rPr>
              <a:t>Teamwork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+mj-lt"/>
              </a:rPr>
              <a:t>Communications objective </a:t>
            </a:r>
          </a:p>
          <a:p>
            <a:pPr lvl="1"/>
            <a:r>
              <a:rPr lang="en-US" sz="2000" dirty="0">
                <a:latin typeface="+mj-lt"/>
              </a:rPr>
              <a:t>to be transparent and accessible, providing timely information to all stakeholders</a:t>
            </a:r>
            <a:endParaRPr lang="en-CA" sz="20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F4C-A691-47DD-9431-D8F36295473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/>
              <a:t>Outage Coordination and Communication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20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During supply events, regular stream of information provided through:</a:t>
            </a:r>
          </a:p>
          <a:p>
            <a:pPr lvl="1"/>
            <a:r>
              <a:rPr lang="en-US" sz="2000" dirty="0" smtClean="0"/>
              <a:t>Media interviews</a:t>
            </a:r>
          </a:p>
          <a:p>
            <a:pPr lvl="1"/>
            <a:r>
              <a:rPr lang="en-US" sz="2000" dirty="0" smtClean="0"/>
              <a:t>Social media</a:t>
            </a:r>
          </a:p>
          <a:p>
            <a:pPr lvl="1"/>
            <a:r>
              <a:rPr lang="en-US" sz="2000" dirty="0" smtClean="0"/>
              <a:t>Media advisories</a:t>
            </a:r>
          </a:p>
          <a:p>
            <a:pPr lvl="1"/>
            <a:r>
              <a:rPr lang="en-US" sz="2000" dirty="0" smtClean="0"/>
              <a:t>Website updates and takeover page</a:t>
            </a:r>
          </a:p>
          <a:p>
            <a:pPr lvl="1"/>
            <a:r>
              <a:rPr lang="en-US" sz="2000" dirty="0" smtClean="0"/>
              <a:t>Daily press conferences</a:t>
            </a:r>
          </a:p>
          <a:p>
            <a:pPr lvl="1"/>
            <a:r>
              <a:rPr lang="en-US" sz="2000" dirty="0" smtClean="0"/>
              <a:t>Energy conservation advertising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F4C-A691-47DD-9431-D8F36295473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/>
              <a:t>Outage Coordination and Communication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59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8A645-067C-42F3-8BF2-1EF16131214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/>
              <a:t>Outage Coordination and Communication – Post Event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altLang="en-US" sz="2400" dirty="0" smtClean="0"/>
              <a:t>Implemented a joint Storm/Outage Communication Plan: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Outlines roles and responsibilities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Processes for inter-utility sign-off on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Communications activities and timelines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Key messages and templates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Key contact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1800" dirty="0" smtClean="0"/>
              <a:t>Links to new Advance Notification Protocol</a:t>
            </a:r>
            <a:endParaRPr lang="en-CA" altLang="en-US" sz="1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altLang="en-US" sz="2400" dirty="0" smtClean="0"/>
              <a:t>Advance Notification Protocol implemented jointly with Newfoundland </a:t>
            </a:r>
            <a:r>
              <a:rPr lang="en-CA" altLang="en-US" sz="2400" dirty="0"/>
              <a:t>Power for advance customer notifications related to conservation requests and pending supply </a:t>
            </a:r>
            <a:r>
              <a:rPr lang="en-CA" altLang="en-US" sz="2400" dirty="0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34086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hydro_Feb4">
  <a:themeElements>
    <a:clrScheme name="nlhydro_Jan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lhydro_Jan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lhydro_Jan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hydro_Jan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hydro_Jan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hydro_Jan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hydro_Jan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hydro_Jan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hydro_Jan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nlhydro_Feb4</Template>
  <TotalTime>1118</TotalTime>
  <Words>849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nlhydro_Feb4</vt:lpstr>
      <vt:lpstr>Custom Design</vt:lpstr>
      <vt:lpstr>Slide 1</vt:lpstr>
      <vt:lpstr>Hydro Team Members on Today’s Panel</vt:lpstr>
      <vt:lpstr>Purpose of Presentation</vt:lpstr>
      <vt:lpstr>Outline</vt:lpstr>
      <vt:lpstr>Background</vt:lpstr>
      <vt:lpstr>Outage Coordination and Communication – System Operations</vt:lpstr>
      <vt:lpstr>Outage Coordination and Communication</vt:lpstr>
      <vt:lpstr>Outage Coordination and Communication</vt:lpstr>
      <vt:lpstr>Outage Coordination and Communication – Post Event</vt:lpstr>
      <vt:lpstr>Slide 10</vt:lpstr>
      <vt:lpstr>Customer Service</vt:lpstr>
      <vt:lpstr>New Combustion Turbine (CT)</vt:lpstr>
      <vt:lpstr>Conclusion</vt:lpstr>
      <vt:lpstr>Slide 14</vt:lpstr>
    </vt:vector>
  </TitlesOfParts>
  <Company>Newfoundland and Labrador Hydro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McDonald</dc:creator>
  <cp:lastModifiedBy>Andrew Davis</cp:lastModifiedBy>
  <cp:revision>171</cp:revision>
  <cp:lastPrinted>2015-03-25T10:44:15Z</cp:lastPrinted>
  <dcterms:created xsi:type="dcterms:W3CDTF">2015-03-13T16:24:05Z</dcterms:created>
  <dcterms:modified xsi:type="dcterms:W3CDTF">2015-03-27T15:00:12Z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712110711</vt:i4>
  </property>
  <property fmtid="{D5CDD505-2E9C-101B-9397-08002B2CF9AE}" pid="3" name="_NewReviewCycle">
    <vt:lpwstr/>
  </property>
  <property fmtid="{D5CDD505-2E9C-101B-9397-08002B2CF9AE}" pid="4" name="_EmailSubject">
    <vt:lpwstr>Revised PP for the Board Hearing</vt:lpwstr>
  </property>
  <property fmtid="{D5CDD505-2E9C-101B-9397-08002B2CF9AE}" pid="5" name="_AuthorEmail">
    <vt:lpwstr>david.macdougall@mcinnescooper.com</vt:lpwstr>
  </property>
  <property fmtid="{D5CDD505-2E9C-101B-9397-08002B2CF9AE}" pid="6" name="_AuthorEmailDisplayName">
    <vt:lpwstr>MacDougall, David</vt:lpwstr>
  </property>
</Properties>
</file>